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87" r:id="rId2"/>
    <p:sldId id="495" r:id="rId3"/>
    <p:sldId id="563" r:id="rId4"/>
    <p:sldId id="515" r:id="rId5"/>
    <p:sldId id="460" r:id="rId6"/>
    <p:sldId id="530" r:id="rId7"/>
    <p:sldId id="502" r:id="rId8"/>
    <p:sldId id="562" r:id="rId9"/>
    <p:sldId id="531" r:id="rId10"/>
    <p:sldId id="540" r:id="rId11"/>
    <p:sldId id="497" r:id="rId12"/>
    <p:sldId id="544" r:id="rId13"/>
    <p:sldId id="518" r:id="rId14"/>
    <p:sldId id="552" r:id="rId15"/>
    <p:sldId id="554" r:id="rId16"/>
    <p:sldId id="561" r:id="rId17"/>
  </p:sldIdLst>
  <p:sldSz cx="12192000" cy="6858000"/>
  <p:notesSz cx="6950075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B0F0"/>
    <a:srgbClr val="70AD47"/>
    <a:srgbClr val="ED7D31"/>
    <a:srgbClr val="7030A0"/>
    <a:srgbClr val="ADD095"/>
    <a:srgbClr val="012F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50" autoAdjust="0"/>
    <p:restoredTop sz="94627" autoAdjust="0"/>
  </p:normalViewPr>
  <p:slideViewPr>
    <p:cSldViewPr snapToGrid="0">
      <p:cViewPr varScale="1">
        <p:scale>
          <a:sx n="107" d="100"/>
          <a:sy n="107" d="100"/>
        </p:scale>
        <p:origin x="-384" y="-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3408"/>
          </a:xfrm>
          <a:prstGeom prst="rect">
            <a:avLst/>
          </a:prstGeom>
        </p:spPr>
        <p:txBody>
          <a:bodyPr vert="horz" lIns="92487" tIns="46244" rIns="92487" bIns="4624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6768" y="0"/>
            <a:ext cx="3011699" cy="463408"/>
          </a:xfrm>
          <a:prstGeom prst="rect">
            <a:avLst/>
          </a:prstGeom>
        </p:spPr>
        <p:txBody>
          <a:bodyPr vert="horz" lIns="92487" tIns="46244" rIns="92487" bIns="46244" rtlCol="0"/>
          <a:lstStyle>
            <a:lvl1pPr algn="r">
              <a:defRPr sz="1200"/>
            </a:lvl1pPr>
          </a:lstStyle>
          <a:p>
            <a:fld id="{D3C0A7E1-8282-4A80-8750-9DBB7D54C59E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4850" y="1154113"/>
            <a:ext cx="5540375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87" tIns="46244" rIns="92487" bIns="4624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008" y="4444862"/>
            <a:ext cx="5560060" cy="3636705"/>
          </a:xfrm>
          <a:prstGeom prst="rect">
            <a:avLst/>
          </a:prstGeom>
        </p:spPr>
        <p:txBody>
          <a:bodyPr vert="horz" lIns="92487" tIns="46244" rIns="92487" bIns="4624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70"/>
            <a:ext cx="3011699" cy="463407"/>
          </a:xfrm>
          <a:prstGeom prst="rect">
            <a:avLst/>
          </a:prstGeom>
        </p:spPr>
        <p:txBody>
          <a:bodyPr vert="horz" lIns="92487" tIns="46244" rIns="92487" bIns="4624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6768" y="8772670"/>
            <a:ext cx="3011699" cy="463407"/>
          </a:xfrm>
          <a:prstGeom prst="rect">
            <a:avLst/>
          </a:prstGeom>
        </p:spPr>
        <p:txBody>
          <a:bodyPr vert="horz" lIns="92487" tIns="46244" rIns="92487" bIns="46244" rtlCol="0" anchor="b"/>
          <a:lstStyle>
            <a:lvl1pPr algn="r">
              <a:defRPr sz="1200"/>
            </a:lvl1pPr>
          </a:lstStyle>
          <a:p>
            <a:fld id="{26610B0C-3AE5-4A3D-A6E2-1B2698AD7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549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736B43-D760-4B79-8787-B9614C4DB4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4C2D8E1-2684-4571-94E1-28F2050219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9F99BA4-73DF-4E8B-BED6-340CABB6A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EAE1EE4-D687-4D07-B140-BBD250264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D964FA8-6F7B-49FB-BA69-B280B0FF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887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A6310A-FF71-4D19-9A5B-BAA4447B9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3B395B0-77BA-4149-BF3B-B81C2CCFA2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DF63FB1-D373-40DD-ACF1-E26F034FF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4E4FBB-F076-419C-BA43-69A248410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72E3B1B-157E-41D6-9BA4-95B0AB7CD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183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8053DA-D6A5-4A97-ADC3-94CB1AB5B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9998E48-C4C4-473F-A009-318839F695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52F7CDD-DA11-4461-AF6C-233555ED5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8454399-CE06-4BEA-B238-688844C6A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2B0AAE2-9EB6-48F2-B5AC-3ECBD7842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874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E7B6C0-454C-4139-9CFF-407E4DFFB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638202A-6FA5-4B91-B9EC-79D0561308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8395A47-8C41-41E2-B520-A8E2173C7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A8BE309-E804-49F9-88A8-041055AB7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C8A8868-BF13-4937-8DB6-23B4FEBB4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A626B64-EBE0-4817-B282-0DCC800E0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39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418351-0C45-4FBA-BF5B-AA724A9C4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2AED989-A879-408E-ADDD-52DF286308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7D0664-C2DC-4079-BC93-7DBDC74BD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9F6E55E-1136-41A7-A30B-C85F03227E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48B4C23A-3E1F-46C1-9AAC-DCDA0F9C9D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E9168BD1-9B80-4B40-9D17-43F20F39B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E5965EBA-9718-41EC-BFD6-B440D4C88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6294ACC-4412-4E7F-8C32-060742FA6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824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0AB1DAA-0A40-4BDF-83E4-142690344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21D8619-B15D-4D44-82DD-E47E45DDA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26ABEEC-FD0D-4370-9E1A-1A3FDFA29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529D1A19-8BDC-46D6-9261-DCB3AB49A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502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C3EB9DE6-5CB9-468A-8263-FF796AF2C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DA8DC215-38E3-43D2-B9CA-2553DDA29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907B685-10DE-49E5-83E1-9F20F9C6F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813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B6788D-636F-4557-89E7-CD09B0958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EE4061D-CB0F-4D9D-A83A-CBB64DE923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025345F-4014-4D0B-BA8D-0E98A2CB04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048F886-D904-49CA-8046-08212BD69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7001EDF-9F30-49CF-AE5F-96B86803B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CE16440-9872-4968-8683-58082E5CC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178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0D96AD-5505-4302-B330-A4C810C0E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BBB010B2-374F-46EE-894C-4F8A946ECA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192C8A8-1D9C-4DCB-BB0B-15A22DB3D7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FE339BF-100B-49B3-842D-7066EF64C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D574B39-342A-4A50-BD06-6C4CFA310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2FA0D10-5CB4-41E7-AB59-94422B831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972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6A9E7E-36E2-4283-A4EE-B4774AA53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FBDB4DD-57FE-4121-A8DA-41FE7B4E2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256D289-3F8E-4AAB-87DD-87B907139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E53F40E-1178-4349-A3CC-CD644F62E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B51E9FD-5847-4B96-90E7-CCA83CEA9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745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A4E1781-5F3C-415B-9373-1F31B7839D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1446628-5A16-42F6-9DD7-66ACB99D14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EF738EE-A98C-418D-BCBF-7B45107BE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553465E-7909-461B-BE97-0956FF46A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00569D7-3F29-47B7-AADA-42059440B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94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E64A3E8-C6CA-4222-B9CD-DFCF29D91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5B60465-D504-4DEC-B6E3-D6FFB1B752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28BA928-6BDF-46D6-AD40-DAE57573D2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97BF7-8FD6-4E18-89C5-6BD211F923BB}" type="datetimeFigureOut">
              <a:rPr lang="en-US" smtClean="0"/>
              <a:t>12/05/2019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7E038B6-C6D8-4EC9-A358-22819231A4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05E3463-1D11-4D48-966E-9AB94A207A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54B86-C95D-48E3-9C30-886B4BA387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46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94230C-A845-48F5-9B14-1B2EEFFB6362}"/>
              </a:ext>
            </a:extLst>
          </p:cNvPr>
          <p:cNvSpPr txBox="1"/>
          <p:nvPr/>
        </p:nvSpPr>
        <p:spPr>
          <a:xfrm>
            <a:off x="1828427" y="3027953"/>
            <a:ext cx="85351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Water Tank</a:t>
            </a:r>
          </a:p>
          <a:p>
            <a:pPr algn="ctr"/>
            <a:r>
              <a:rPr lang="en-US" sz="2000" b="1" dirty="0"/>
              <a:t>Special Use Permit Request </a:t>
            </a:r>
          </a:p>
          <a:p>
            <a:pPr algn="ctr"/>
            <a:r>
              <a:rPr lang="en-US" sz="2000" b="1" dirty="0"/>
              <a:t>WSUP19-0021 </a:t>
            </a:r>
          </a:p>
          <a:p>
            <a:pPr algn="ctr"/>
            <a:endParaRPr lang="en-US" sz="2000" b="1" dirty="0"/>
          </a:p>
        </p:txBody>
      </p:sp>
      <p:pic>
        <p:nvPicPr>
          <p:cNvPr id="9" name="Picture 8" descr="C:\Users\lwarren\Documents\Desktop\Lauren Docs\CFA\CFA logos\CFA 35 Year Logos\35 Square\35 Square PNGs\CFA35_Square_Blue-01.png">
            <a:extLst>
              <a:ext uri="{FF2B5EF4-FFF2-40B4-BE49-F238E27FC236}">
                <a16:creationId xmlns:a16="http://schemas.microsoft.com/office/drawing/2014/main" xmlns="" id="{B195B95C-6DF4-4E69-A7F4-3DA52B49897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173" y="4914519"/>
            <a:ext cx="1352550" cy="135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A1DFEFC1-8613-4900-A917-E1BB18008C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061173" y="1247970"/>
            <a:ext cx="6068124" cy="1779983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E83F927-8CD2-4E26-9F6D-6282C166DB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835" y="4914519"/>
            <a:ext cx="2248395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762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94230C-A845-48F5-9B14-1B2EEFFB6362}"/>
              </a:ext>
            </a:extLst>
          </p:cNvPr>
          <p:cNvSpPr txBox="1"/>
          <p:nvPr/>
        </p:nvSpPr>
        <p:spPr>
          <a:xfrm>
            <a:off x="810710" y="397002"/>
            <a:ext cx="110306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prstClr val="black"/>
                </a:solidFill>
                <a:latin typeface="Calibri" panose="020F0502020204030204"/>
              </a:rPr>
              <a:t>Forest Service and Environmental Review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EF22E29-2825-4016-9E20-4DFB86AD52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7837" y="915102"/>
            <a:ext cx="4296828" cy="58007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4209ACB-4750-433D-80D6-A15887653977}"/>
              </a:ext>
            </a:extLst>
          </p:cNvPr>
          <p:cNvSpPr txBox="1"/>
          <p:nvPr/>
        </p:nvSpPr>
        <p:spPr>
          <a:xfrm>
            <a:off x="810710" y="2857500"/>
            <a:ext cx="622612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 Mt. Rose Ski Tahoe </a:t>
            </a:r>
            <a:r>
              <a:rPr lang="en-US" dirty="0" err="1"/>
              <a:t>Atoma</a:t>
            </a:r>
            <a:r>
              <a:rPr lang="en-US" dirty="0"/>
              <a:t> Area Expansion has been in</a:t>
            </a:r>
          </a:p>
          <a:p>
            <a:r>
              <a:rPr lang="en-US" dirty="0"/>
              <a:t>The federal review process since 2011 and is nearing completion</a:t>
            </a:r>
          </a:p>
          <a:p>
            <a:endParaRPr lang="en-US" dirty="0"/>
          </a:p>
          <a:p>
            <a:r>
              <a:rPr lang="en-US" dirty="0"/>
              <a:t>One of the requirement of any federal review process is that all </a:t>
            </a:r>
          </a:p>
          <a:p>
            <a:r>
              <a:rPr lang="en-US" dirty="0"/>
              <a:t>applicable state and local permits are obtained for the project.</a:t>
            </a:r>
          </a:p>
        </p:txBody>
      </p:sp>
    </p:spTree>
    <p:extLst>
      <p:ext uri="{BB962C8B-B14F-4D97-AF65-F5344CB8AC3E}">
        <p14:creationId xmlns:p14="http://schemas.microsoft.com/office/powerpoint/2010/main" val="718047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94230C-A845-48F5-9B14-1B2EEFFB6362}"/>
              </a:ext>
            </a:extLst>
          </p:cNvPr>
          <p:cNvSpPr txBox="1"/>
          <p:nvPr/>
        </p:nvSpPr>
        <p:spPr>
          <a:xfrm>
            <a:off x="810710" y="397002"/>
            <a:ext cx="110306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Record of Decision for Water Tank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4209ACB-4750-433D-80D6-A15887653977}"/>
              </a:ext>
            </a:extLst>
          </p:cNvPr>
          <p:cNvSpPr txBox="1"/>
          <p:nvPr/>
        </p:nvSpPr>
        <p:spPr>
          <a:xfrm>
            <a:off x="683120" y="2690335"/>
            <a:ext cx="61855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 November 5, 2019, the USFS provided a record of decision in association with the proposed water tank as this is the improvement included in the NEPA document that is desired to be constructed first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8CB1982-CA06-4839-8414-96771974C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7494" y="666333"/>
            <a:ext cx="4236717" cy="5525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708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94230C-A845-48F5-9B14-1B2EEFFB6362}"/>
              </a:ext>
            </a:extLst>
          </p:cNvPr>
          <p:cNvSpPr txBox="1"/>
          <p:nvPr/>
        </p:nvSpPr>
        <p:spPr>
          <a:xfrm>
            <a:off x="693768" y="472936"/>
            <a:ext cx="5992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Special Use Permit Request</a:t>
            </a:r>
          </a:p>
          <a:p>
            <a:endParaRPr lang="en-US" sz="2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6ABC42D-7737-44DE-ADB5-A3E863D42AB2}"/>
              </a:ext>
            </a:extLst>
          </p:cNvPr>
          <p:cNvSpPr txBox="1"/>
          <p:nvPr/>
        </p:nvSpPr>
        <p:spPr>
          <a:xfrm>
            <a:off x="693768" y="1179871"/>
            <a:ext cx="9925153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  <a:p>
            <a:r>
              <a:rPr lang="en-US" dirty="0"/>
              <a:t>WSUP19-0021 – Water Tank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5M Gallon Water Tank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Grading Setback and Landscape modifications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Project exists on USFS land near the existing 0.5 M gallon water tank currently used for snow making.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365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8609385F-9852-4DFF-A3E8-4505724CF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7185" y="290060"/>
            <a:ext cx="9533184" cy="63364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94230C-A845-48F5-9B14-1B2EEFFB6362}"/>
              </a:ext>
            </a:extLst>
          </p:cNvPr>
          <p:cNvSpPr txBox="1"/>
          <p:nvPr/>
        </p:nvSpPr>
        <p:spPr>
          <a:xfrm>
            <a:off x="653394" y="347841"/>
            <a:ext cx="19137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Project</a:t>
            </a:r>
          </a:p>
          <a:p>
            <a:r>
              <a:rPr lang="en-US" sz="3200" b="1" dirty="0"/>
              <a:t>Overview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8422B623-BCA7-43AF-8FD1-B981B6010789}"/>
              </a:ext>
            </a:extLst>
          </p:cNvPr>
          <p:cNvSpPr/>
          <p:nvPr/>
        </p:nvSpPr>
        <p:spPr>
          <a:xfrm>
            <a:off x="8976473" y="519784"/>
            <a:ext cx="442451" cy="434393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CEE855B-DF10-49AB-A104-967BCA4B71D5}"/>
              </a:ext>
            </a:extLst>
          </p:cNvPr>
          <p:cNvSpPr txBox="1"/>
          <p:nvPr/>
        </p:nvSpPr>
        <p:spPr>
          <a:xfrm>
            <a:off x="148871" y="1424013"/>
            <a:ext cx="2536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5M Gal Water Tank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28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94230C-A845-48F5-9B14-1B2EEFFB6362}"/>
              </a:ext>
            </a:extLst>
          </p:cNvPr>
          <p:cNvSpPr txBox="1"/>
          <p:nvPr/>
        </p:nvSpPr>
        <p:spPr>
          <a:xfrm>
            <a:off x="653394" y="347841"/>
            <a:ext cx="399726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/>
          </a:p>
          <a:p>
            <a:endParaRPr lang="en-US" sz="2000" b="1" dirty="0"/>
          </a:p>
          <a:p>
            <a:r>
              <a:rPr lang="en-US" sz="2000" b="1" dirty="0"/>
              <a:t>Proposed 5M Gallon Water Tank for improved snow making capability. </a:t>
            </a:r>
          </a:p>
          <a:p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Good location for moderate slope.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Good location with existing utilities serving 0.5M gallon tank.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Tank location approximately 2 football fields off highway on USFS land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Tank hidden by existing forest.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/>
          </a:p>
          <a:p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FAFD692-41E2-4BED-B069-885F1E6D5959}"/>
              </a:ext>
            </a:extLst>
          </p:cNvPr>
          <p:cNvSpPr txBox="1"/>
          <p:nvPr/>
        </p:nvSpPr>
        <p:spPr>
          <a:xfrm>
            <a:off x="653394" y="347841"/>
            <a:ext cx="2114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Water Tank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062BF00-4AAC-477C-9BFF-D703500E4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1184" y="945070"/>
            <a:ext cx="6807422" cy="4967859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47F78FB2-9513-46DC-9CA9-7FF52B7040A4}"/>
              </a:ext>
            </a:extLst>
          </p:cNvPr>
          <p:cNvCxnSpPr>
            <a:cxnSpLocks/>
          </p:cNvCxnSpPr>
          <p:nvPr/>
        </p:nvCxnSpPr>
        <p:spPr>
          <a:xfrm>
            <a:off x="4731184" y="2923822"/>
            <a:ext cx="6693172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9287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94230C-A845-48F5-9B14-1B2EEFFB6362}"/>
              </a:ext>
            </a:extLst>
          </p:cNvPr>
          <p:cNvSpPr txBox="1"/>
          <p:nvPr/>
        </p:nvSpPr>
        <p:spPr>
          <a:xfrm>
            <a:off x="653394" y="347841"/>
            <a:ext cx="3997264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/>
          </a:p>
          <a:p>
            <a:endParaRPr lang="en-US" sz="2000" b="1" dirty="0"/>
          </a:p>
          <a:p>
            <a:r>
              <a:rPr lang="en-US" sz="2000" b="1" dirty="0"/>
              <a:t>Proposed 5M Gallon Water Tank for improved snow making capability. </a:t>
            </a:r>
          </a:p>
          <a:p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Benefit </a:t>
            </a:r>
            <a:r>
              <a:rPr lang="en-US" sz="2000" b="1" u="sng" dirty="0"/>
              <a:t>to achieve maximum snowmaking production </a:t>
            </a:r>
            <a:r>
              <a:rPr lang="en-US" sz="2000" b="1" dirty="0"/>
              <a:t>during early season periods of ideal wet bulb periods.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u="sng" dirty="0"/>
              <a:t>Greater capacity allows for non-stop water </a:t>
            </a:r>
            <a:r>
              <a:rPr lang="en-US" sz="2000" b="1" dirty="0"/>
              <a:t>for extended windows of opportunity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u="sng" dirty="0"/>
              <a:t>Goal to achieve consistent 6+ month ski seasons </a:t>
            </a:r>
            <a:r>
              <a:rPr lang="en-US" sz="2000" b="1" dirty="0"/>
              <a:t>with ample terrain coming on-line, rapidly.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Note – comparison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b="1" dirty="0"/>
              <a:t>Mt. Rose 5M Gallon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b="1" dirty="0"/>
              <a:t>Heavenly – 60M Gallon</a:t>
            </a:r>
          </a:p>
          <a:p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FAFD692-41E2-4BED-B069-885F1E6D5959}"/>
              </a:ext>
            </a:extLst>
          </p:cNvPr>
          <p:cNvSpPr txBox="1"/>
          <p:nvPr/>
        </p:nvSpPr>
        <p:spPr>
          <a:xfrm>
            <a:off x="653394" y="347841"/>
            <a:ext cx="2114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Water Tank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25AEC37-335B-43C8-9CB4-8F44D73BE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7771" y="466613"/>
            <a:ext cx="5509413" cy="592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361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94230C-A845-48F5-9B14-1B2EEFFB6362}"/>
              </a:ext>
            </a:extLst>
          </p:cNvPr>
          <p:cNvSpPr txBox="1"/>
          <p:nvPr/>
        </p:nvSpPr>
        <p:spPr>
          <a:xfrm>
            <a:off x="653394" y="347841"/>
            <a:ext cx="3997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/>
          </a:p>
          <a:p>
            <a:endParaRPr lang="en-US" sz="20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FAFD692-41E2-4BED-B069-885F1E6D5959}"/>
              </a:ext>
            </a:extLst>
          </p:cNvPr>
          <p:cNvSpPr txBox="1"/>
          <p:nvPr/>
        </p:nvSpPr>
        <p:spPr>
          <a:xfrm>
            <a:off x="653394" y="347841"/>
            <a:ext cx="61669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Water Tank Existing Site Conditions</a:t>
            </a:r>
          </a:p>
        </p:txBody>
      </p:sp>
      <p:pic>
        <p:nvPicPr>
          <p:cNvPr id="7" name="Picture 6" descr="A tree in a forest&#10;&#10;Description automatically generated">
            <a:extLst>
              <a:ext uri="{FF2B5EF4-FFF2-40B4-BE49-F238E27FC236}">
                <a16:creationId xmlns:a16="http://schemas.microsoft.com/office/drawing/2014/main" xmlns="" id="{E0AD93AA-4D5F-4ED6-AEBC-2A79304D0F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04" y="1598652"/>
            <a:ext cx="10624792" cy="413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732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94230C-A845-48F5-9B14-1B2EEFFB6362}"/>
              </a:ext>
            </a:extLst>
          </p:cNvPr>
          <p:cNvSpPr txBox="1"/>
          <p:nvPr/>
        </p:nvSpPr>
        <p:spPr>
          <a:xfrm>
            <a:off x="653394" y="347841"/>
            <a:ext cx="399726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/>
          </a:p>
          <a:p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/>
          </a:p>
          <a:p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FAFD692-41E2-4BED-B069-885F1E6D5959}"/>
              </a:ext>
            </a:extLst>
          </p:cNvPr>
          <p:cNvSpPr txBox="1"/>
          <p:nvPr/>
        </p:nvSpPr>
        <p:spPr>
          <a:xfrm>
            <a:off x="653394" y="347841"/>
            <a:ext cx="87100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Water Tank Visual Simulation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A680EF7-B0F6-49C3-B495-2FFD0D30D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8223" y="932616"/>
            <a:ext cx="8576897" cy="5656116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xmlns="" id="{D786AD0D-EC9A-47FD-8100-F111ECDE08C3}"/>
              </a:ext>
            </a:extLst>
          </p:cNvPr>
          <p:cNvSpPr/>
          <p:nvPr/>
        </p:nvSpPr>
        <p:spPr>
          <a:xfrm>
            <a:off x="4650658" y="5002055"/>
            <a:ext cx="269277" cy="415609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xmlns="" id="{9C2E0D0B-F2E3-42CB-B10E-DA4CEA21711C}"/>
              </a:ext>
            </a:extLst>
          </p:cNvPr>
          <p:cNvSpPr/>
          <p:nvPr/>
        </p:nvSpPr>
        <p:spPr>
          <a:xfrm>
            <a:off x="6386052" y="1575147"/>
            <a:ext cx="269277" cy="415609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1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94230C-A845-48F5-9B14-1B2EEFFB6362}"/>
              </a:ext>
            </a:extLst>
          </p:cNvPr>
          <p:cNvSpPr txBox="1"/>
          <p:nvPr/>
        </p:nvSpPr>
        <p:spPr>
          <a:xfrm>
            <a:off x="653394" y="347841"/>
            <a:ext cx="3997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/>
          </a:p>
          <a:p>
            <a:endParaRPr lang="en-US" sz="20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FAFD692-41E2-4BED-B069-885F1E6D5959}"/>
              </a:ext>
            </a:extLst>
          </p:cNvPr>
          <p:cNvSpPr txBox="1"/>
          <p:nvPr/>
        </p:nvSpPr>
        <p:spPr>
          <a:xfrm>
            <a:off x="653394" y="347841"/>
            <a:ext cx="104278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Early Season Snow Making Example (November 2018 Aerial)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ED3AC51-4967-406B-89CD-612A20701F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6632" y="932616"/>
            <a:ext cx="8198736" cy="5604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384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CFB8CA9-CFC7-4D8B-8B96-13E6765D782A}"/>
              </a:ext>
            </a:extLst>
          </p:cNvPr>
          <p:cNvSpPr txBox="1"/>
          <p:nvPr/>
        </p:nvSpPr>
        <p:spPr>
          <a:xfrm>
            <a:off x="844063" y="1425059"/>
            <a:ext cx="10539045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The applicant believes that the proposed Water Tank addition to  Mt. Rose Ski Tahoe allowed under the Washoe County Master Plan and Forest Area Plan-Mount Rose Resort Service Area and that all of the findings for approval can be made.</a:t>
            </a:r>
          </a:p>
          <a:p>
            <a:endParaRPr lang="en-US" sz="3200" dirty="0"/>
          </a:p>
          <a:p>
            <a:r>
              <a:rPr lang="en-US" sz="3200" dirty="0"/>
              <a:t>We agree with the Staff recommendations and the conditions of approval, as presented in the staff report for WSUP19-0021.</a:t>
            </a:r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78347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94230C-A845-48F5-9B14-1B2EEFFB6362}"/>
              </a:ext>
            </a:extLst>
          </p:cNvPr>
          <p:cNvSpPr txBox="1"/>
          <p:nvPr/>
        </p:nvSpPr>
        <p:spPr>
          <a:xfrm>
            <a:off x="1828427" y="3027953"/>
            <a:ext cx="85351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black"/>
                </a:solidFill>
                <a:latin typeface="Calibri" panose="020F0502020204030204"/>
              </a:rPr>
              <a:t>Questions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C:\Users\lwarren\Documents\Desktop\Lauren Docs\CFA\CFA logos\CFA 35 Year Logos\35 Square\35 Square PNGs\CFA35_Square_Blue-01.png">
            <a:extLst>
              <a:ext uri="{FF2B5EF4-FFF2-40B4-BE49-F238E27FC236}">
                <a16:creationId xmlns:a16="http://schemas.microsoft.com/office/drawing/2014/main" xmlns="" id="{B195B95C-6DF4-4E69-A7F4-3DA52B49897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173" y="4914519"/>
            <a:ext cx="1352550" cy="135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A1DFEFC1-8613-4900-A917-E1BB18008C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061173" y="1247970"/>
            <a:ext cx="6068124" cy="1779983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E83F927-8CD2-4E26-9F6D-6282C166DB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835" y="4914519"/>
            <a:ext cx="2248395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228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C9952E-DC68-4AAB-BB7C-B19A0EF65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Extra Slides for Questions, If Necessary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2BB78BC-D548-400C-B931-CD2285E977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4764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EBE17F6-8A25-47BA-9209-1FD9562186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424" y="0"/>
            <a:ext cx="102831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101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1D3568E-27C8-48BB-8796-75765DF61D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95" y="0"/>
            <a:ext cx="102614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4119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4A02248-A1EA-4D35-8CD5-A41194FE4963}"/>
              </a:ext>
            </a:extLst>
          </p:cNvPr>
          <p:cNvSpPr txBox="1"/>
          <p:nvPr/>
        </p:nvSpPr>
        <p:spPr>
          <a:xfrm>
            <a:off x="653394" y="347841"/>
            <a:ext cx="85291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Other Area Ski Area Water Capacity Comparisons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C9E1883-997B-4352-8D5A-B7841226CBA0}"/>
              </a:ext>
            </a:extLst>
          </p:cNvPr>
          <p:cNvSpPr txBox="1"/>
          <p:nvPr/>
        </p:nvSpPr>
        <p:spPr>
          <a:xfrm>
            <a:off x="3845663" y="2250337"/>
            <a:ext cx="51530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          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Northstar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                    44 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           Alpine Meadows         8 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           Boreal                          11 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           Sugar Bowl                 43 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           Diamond Peak            5 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Water capacities are provided in tanks and/or ponds.</a:t>
            </a:r>
          </a:p>
        </p:txBody>
      </p:sp>
    </p:spTree>
    <p:extLst>
      <p:ext uri="{BB962C8B-B14F-4D97-AF65-F5344CB8AC3E}">
        <p14:creationId xmlns:p14="http://schemas.microsoft.com/office/powerpoint/2010/main" val="3967630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3208</TotalTime>
  <Words>355</Words>
  <Application>Microsoft Office PowerPoint</Application>
  <PresentationFormat>Custom</PresentationFormat>
  <Paragraphs>69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Extra Slides for Questions, If Necessary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Snelgrove</dc:creator>
  <cp:lastModifiedBy>donna fagan</cp:lastModifiedBy>
  <cp:revision>129</cp:revision>
  <cp:lastPrinted>2019-10-03T19:28:10Z</cp:lastPrinted>
  <dcterms:created xsi:type="dcterms:W3CDTF">2018-08-02T04:18:43Z</dcterms:created>
  <dcterms:modified xsi:type="dcterms:W3CDTF">2019-12-05T20:02:58Z</dcterms:modified>
</cp:coreProperties>
</file>